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60"/>
  </p:normalViewPr>
  <p:slideViewPr>
    <p:cSldViewPr snapToGrid="0">
      <p:cViewPr varScale="1">
        <p:scale>
          <a:sx n="61" d="100"/>
          <a:sy n="61" d="100"/>
        </p:scale>
        <p:origin x="72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350E2-6538-4E59-821F-736772F8BFE6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5369-3EE6-4E85-984B-A8D921FDA5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5576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350E2-6538-4E59-821F-736772F8BFE6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5369-3EE6-4E85-984B-A8D921FDA5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9062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350E2-6538-4E59-821F-736772F8BFE6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5369-3EE6-4E85-984B-A8D921FDA5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080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350E2-6538-4E59-821F-736772F8BFE6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5369-3EE6-4E85-984B-A8D921FDA5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1383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350E2-6538-4E59-821F-736772F8BFE6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5369-3EE6-4E85-984B-A8D921FDA5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6418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350E2-6538-4E59-821F-736772F8BFE6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5369-3EE6-4E85-984B-A8D921FDA5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0877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350E2-6538-4E59-821F-736772F8BFE6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5369-3EE6-4E85-984B-A8D921FDA5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763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350E2-6538-4E59-821F-736772F8BFE6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5369-3EE6-4E85-984B-A8D921FDA5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0266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350E2-6538-4E59-821F-736772F8BFE6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5369-3EE6-4E85-984B-A8D921FDA5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7734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350E2-6538-4E59-821F-736772F8BFE6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5369-3EE6-4E85-984B-A8D921FDA5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9526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350E2-6538-4E59-821F-736772F8BFE6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5369-3EE6-4E85-984B-A8D921FDA573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592451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350E2-6538-4E59-821F-736772F8BFE6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5369-3EE6-4E85-984B-A8D921FDA5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9236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350E2-6538-4E59-821F-736772F8BFE6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5369-3EE6-4E85-984B-A8D921FDA573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040842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350E2-6538-4E59-821F-736772F8BFE6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5369-3EE6-4E85-984B-A8D921FDA5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7097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350E2-6538-4E59-821F-736772F8BFE6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5369-3EE6-4E85-984B-A8D921FDA5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803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350E2-6538-4E59-821F-736772F8BFE6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5369-3EE6-4E85-984B-A8D921FDA5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5325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0350E2-6538-4E59-821F-736772F8BFE6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EB45369-3EE6-4E85-984B-A8D921FDA5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91369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8276" y="204953"/>
            <a:ext cx="10405241" cy="6211613"/>
          </a:xfrm>
        </p:spPr>
        <p:txBody>
          <a:bodyPr>
            <a:normAutofit/>
          </a:bodyPr>
          <a:lstStyle/>
          <a:p>
            <a:r>
              <a:rPr lang="ru-RU" b="1" dirty="0"/>
              <a:t>Чтобы воспользоваться всеми сокровищами русского языка, нужно хорошо знать его, уметь владеть им.</a:t>
            </a:r>
            <a:r>
              <a:rPr lang="ru-RU" dirty="0"/>
              <a:t>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740978"/>
            <a:ext cx="9144000" cy="4516821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473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049517"/>
            <a:ext cx="8356308" cy="3991846"/>
          </a:xfrm>
        </p:spPr>
        <p:txBody>
          <a:bodyPr>
            <a:normAutofit/>
          </a:bodyPr>
          <a:lstStyle/>
          <a:p>
            <a:r>
              <a:rPr lang="ru-RU" sz="3200" dirty="0"/>
              <a:t>По словарю С. И. Ожегова (драгоценность, дорогая вещь). В высказывании употреблено в значении (нечто очень ценное, дорогое для кого-нибудь).</a:t>
            </a:r>
          </a:p>
        </p:txBody>
      </p:sp>
    </p:spTree>
    <p:extLst>
      <p:ext uri="{BB962C8B-B14F-4D97-AF65-F5344CB8AC3E}">
        <p14:creationId xmlns:p14="http://schemas.microsoft.com/office/powerpoint/2010/main" val="1681804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1793" y="472966"/>
            <a:ext cx="8942925" cy="5927834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1). 1. Готовность жертвовать собственными интересами для благополучия других людей, бескорыстная забота об их благе (</a:t>
            </a:r>
            <a:r>
              <a:rPr lang="ru-RU" u="sng" dirty="0"/>
              <a:t>альтруизм)</a:t>
            </a:r>
            <a:endParaRPr lang="ru-RU" dirty="0"/>
          </a:p>
          <a:p>
            <a:r>
              <a:rPr lang="ru-RU" dirty="0"/>
              <a:t>2). 1. Чувство самолюбия, гордости. 2. Обостренное самолюбие, самомнение (</a:t>
            </a:r>
            <a:r>
              <a:rPr lang="ru-RU" u="sng" dirty="0"/>
              <a:t>амбиция).</a:t>
            </a:r>
            <a:endParaRPr lang="ru-RU" dirty="0"/>
          </a:p>
          <a:p>
            <a:r>
              <a:rPr lang="ru-RU" dirty="0"/>
              <a:t>3). 1. Стремление к выражению своей индивидуальности, личности.</a:t>
            </a:r>
          </a:p>
          <a:p>
            <a:r>
              <a:rPr lang="ru-RU" dirty="0"/>
              <a:t>2. Противопоставление интересов одной личности интересам общества; предпочтение личных интересов общественным</a:t>
            </a:r>
            <a:r>
              <a:rPr lang="ru-RU" u="sng" dirty="0"/>
              <a:t> (индивидуализм).</a:t>
            </a:r>
            <a:endParaRPr lang="ru-RU" dirty="0"/>
          </a:p>
          <a:p>
            <a:r>
              <a:rPr lang="ru-RU" dirty="0"/>
              <a:t>4). 1. Личный, свойственный только данному индивидууму. </a:t>
            </a:r>
          </a:p>
          <a:p>
            <a:r>
              <a:rPr lang="ru-RU" dirty="0"/>
              <a:t>2. Находящийся только в единоличном пользовании, отдельный.</a:t>
            </a:r>
          </a:p>
          <a:p>
            <a:r>
              <a:rPr lang="ru-RU" dirty="0"/>
              <a:t> 3. Особенный для каждого лица, случая </a:t>
            </a:r>
            <a:r>
              <a:rPr lang="ru-RU" u="sng" dirty="0"/>
              <a:t>(индивидуальный).</a:t>
            </a:r>
            <a:endParaRPr lang="ru-RU" dirty="0"/>
          </a:p>
          <a:p>
            <a:r>
              <a:rPr lang="ru-RU" dirty="0"/>
              <a:t>5.) Соглашение с кем-либо путем взаимных уступок (</a:t>
            </a:r>
            <a:r>
              <a:rPr lang="ru-RU" u="sng" dirty="0"/>
              <a:t>компромисс</a:t>
            </a:r>
            <a:r>
              <a:rPr lang="ru-RU" dirty="0"/>
              <a:t>).</a:t>
            </a:r>
          </a:p>
          <a:p>
            <a:r>
              <a:rPr lang="ru-RU" dirty="0"/>
              <a:t>6). Вежливый, учтивый, тактичный</a:t>
            </a:r>
            <a:r>
              <a:rPr lang="ru-RU" u="sng" dirty="0"/>
              <a:t> (корректный)</a:t>
            </a:r>
            <a:endParaRPr lang="ru-RU" dirty="0"/>
          </a:p>
          <a:p>
            <a:r>
              <a:rPr lang="ru-RU" dirty="0"/>
              <a:t>7). Обыкновенный, ничем не примечательный (</a:t>
            </a:r>
            <a:r>
              <a:rPr lang="ru-RU" u="sng" dirty="0"/>
              <a:t>ординарный).</a:t>
            </a:r>
            <a:endParaRPr lang="ru-RU" dirty="0"/>
          </a:p>
          <a:p>
            <a:r>
              <a:rPr lang="ru-RU" dirty="0"/>
              <a:t>8). Мировосприятие, проникнутое унынием, безнадежностью (</a:t>
            </a:r>
            <a:r>
              <a:rPr lang="ru-RU" u="sng" dirty="0"/>
              <a:t>пессимизм).</a:t>
            </a:r>
            <a:endParaRPr lang="ru-RU" dirty="0"/>
          </a:p>
          <a:p>
            <a:r>
              <a:rPr lang="ru-RU" dirty="0"/>
              <a:t>9). Себялюбие, состояние при котором свои личные интересы становятся выше интересов других людей (</a:t>
            </a:r>
            <a:r>
              <a:rPr lang="ru-RU" u="sng" dirty="0"/>
              <a:t>эгоизм).</a:t>
            </a:r>
            <a:endParaRPr lang="ru-RU" dirty="0"/>
          </a:p>
          <a:p>
            <a:r>
              <a:rPr lang="ru-RU" dirty="0"/>
              <a:t>(проверка на слайде).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1437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2510" y="609601"/>
            <a:ext cx="8501492" cy="5554716"/>
          </a:xfrm>
        </p:spPr>
        <p:txBody>
          <a:bodyPr>
            <a:normAutofit/>
          </a:bodyPr>
          <a:lstStyle/>
          <a:p>
            <a:r>
              <a:rPr lang="ru-RU" sz="2800" b="1" dirty="0"/>
              <a:t>Задание 1: сравните предложения, сделайте вывод (дайте характеристику каждого предложения), объясните постановку знаков препинания. </a:t>
            </a:r>
            <a:endParaRPr lang="ru-RU" sz="2800" dirty="0"/>
          </a:p>
          <a:p>
            <a:pPr lvl="0"/>
            <a:r>
              <a:rPr lang="ru-RU" sz="2800" dirty="0"/>
              <a:t>Слова Марьи Ивановны открыли мне глаза и объяснили мне многое.</a:t>
            </a:r>
          </a:p>
          <a:p>
            <a:pPr lvl="0"/>
            <a:r>
              <a:rPr lang="ru-RU" sz="2800" dirty="0"/>
              <a:t>Я понял упорное злоречие, которым Швабрин её преследовал.</a:t>
            </a:r>
          </a:p>
          <a:p>
            <a:pPr lvl="0"/>
            <a:r>
              <a:rPr lang="ru-RU" sz="2800" dirty="0"/>
              <a:t>Желание наказать дерзкого злоязычника сделалось во мне ещё сильнее, и я с нетерпением стал ожидать удобного случая</a:t>
            </a:r>
            <a:r>
              <a:rPr lang="ru-RU" sz="2800" b="1" dirty="0"/>
              <a:t>. </a:t>
            </a:r>
            <a:endParaRPr lang="ru-RU" sz="2800" dirty="0"/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233245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1076" y="609600"/>
            <a:ext cx="10279117" cy="5586248"/>
          </a:xfrm>
        </p:spPr>
        <p:txBody>
          <a:bodyPr/>
          <a:lstStyle/>
          <a:p>
            <a:r>
              <a:rPr lang="ru-RU" sz="2800" b="1" dirty="0"/>
              <a:t>Задание 2:</a:t>
            </a:r>
            <a:r>
              <a:rPr lang="ru-RU" sz="2800" dirty="0"/>
              <a:t> </a:t>
            </a:r>
            <a:r>
              <a:rPr lang="ru-RU" sz="2800" b="1" dirty="0"/>
              <a:t>закончите предложения, определите вид придаточного. </a:t>
            </a:r>
            <a:endParaRPr lang="ru-RU" sz="2800" dirty="0"/>
          </a:p>
          <a:p>
            <a:pPr lvl="0"/>
            <a:r>
              <a:rPr lang="ru-RU" sz="2800" dirty="0"/>
              <a:t>Дождь начался так внезапно…</a:t>
            </a:r>
          </a:p>
          <a:p>
            <a:pPr lvl="0"/>
            <a:r>
              <a:rPr lang="ru-RU" sz="2800" dirty="0"/>
              <a:t>Известно…</a:t>
            </a:r>
          </a:p>
          <a:p>
            <a:pPr lvl="0"/>
            <a:r>
              <a:rPr lang="ru-RU" sz="2800" dirty="0"/>
              <a:t>Я долго не мог заснуть…</a:t>
            </a:r>
          </a:p>
          <a:p>
            <a:pPr lvl="0"/>
            <a:r>
              <a:rPr lang="ru-RU" sz="2800" dirty="0"/>
              <a:t>Если я получу пятёрку…</a:t>
            </a:r>
          </a:p>
          <a:p>
            <a:pPr lvl="0"/>
            <a:r>
              <a:rPr lang="ru-RU" sz="2800" dirty="0"/>
              <a:t>Когда меня вызвали к доске…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2051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756745"/>
            <a:ext cx="8596668" cy="52846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/>
              <a:t> </a:t>
            </a:r>
            <a:endParaRPr lang="ru-RU" sz="2800" dirty="0"/>
          </a:p>
          <a:p>
            <a:r>
              <a:rPr lang="ru-RU" sz="2800" b="1" dirty="0"/>
              <a:t>Задание 3: составьте предложения по схемам, укажите вид придаточного. </a:t>
            </a:r>
            <a:endParaRPr lang="ru-RU" sz="2800" dirty="0"/>
          </a:p>
          <a:p>
            <a:pPr lvl="0"/>
            <a:r>
              <a:rPr lang="ru-RU" sz="2800" dirty="0"/>
              <a:t>[…ту + сущ.], (которую…)</a:t>
            </a:r>
            <a:r>
              <a:rPr lang="en-US" sz="2800" dirty="0"/>
              <a:t>.</a:t>
            </a:r>
            <a:endParaRPr lang="ru-RU" sz="2800" dirty="0"/>
          </a:p>
          <a:p>
            <a:pPr lvl="0"/>
            <a:r>
              <a:rPr lang="ru-RU" sz="2800" dirty="0"/>
              <a:t>[гл. + о том], (как…)</a:t>
            </a:r>
            <a:r>
              <a:rPr lang="en-US" sz="2800" dirty="0"/>
              <a:t>.</a:t>
            </a:r>
            <a:endParaRPr lang="ru-RU" sz="2800" dirty="0"/>
          </a:p>
          <a:p>
            <a:pPr lvl="0"/>
            <a:r>
              <a:rPr lang="ru-RU" sz="2800" dirty="0"/>
              <a:t>[…, (когда…), гл.         </a:t>
            </a:r>
            <a:r>
              <a:rPr lang="en-US" sz="2800" dirty="0"/>
              <a:t>].</a:t>
            </a:r>
            <a:endParaRPr lang="ru-RU" sz="2800" dirty="0"/>
          </a:p>
          <a:p>
            <a:r>
              <a:rPr lang="ru-RU" sz="2800" dirty="0"/>
              <a:t>(чтобы     ), </a:t>
            </a:r>
            <a:r>
              <a:rPr lang="en-US" sz="2800" dirty="0"/>
              <a:t>[            ].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796206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5669" y="467405"/>
            <a:ext cx="8718331" cy="405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Варианты предложений. 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685800" algn="l"/>
              </a:tabLs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вечеру мы вышли на ту дорогу, которую так долго искали.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685800" algn="l"/>
              </a:tabLs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рассказал друзьям о том, как ездил на рыбалку.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685800" algn="l"/>
              </a:tabLs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Рано утром, когда взошло солнце, мы отправились к морю.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685800" algn="l"/>
              </a:tabLs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 стать образованным человеком, надо много читать.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139146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977463"/>
            <a:ext cx="8596668" cy="5316148"/>
          </a:xfrm>
        </p:spPr>
        <p:txBody>
          <a:bodyPr>
            <a:normAutofit/>
          </a:bodyPr>
          <a:lstStyle/>
          <a:p>
            <a:r>
              <a:rPr lang="ru-RU" sz="2800" b="1" dirty="0"/>
              <a:t>Задание 4: сделайте синтаксический разбор предложения. Поставьте знаки препинания</a:t>
            </a:r>
            <a:r>
              <a:rPr lang="ru-RU" sz="2800" b="1" dirty="0" smtClean="0"/>
              <a:t>.</a:t>
            </a:r>
            <a:r>
              <a:rPr lang="ru-RU" sz="2800" dirty="0"/>
              <a:t> </a:t>
            </a:r>
          </a:p>
          <a:p>
            <a:endParaRPr lang="ru-RU" sz="2800" i="1" dirty="0" smtClean="0"/>
          </a:p>
          <a:p>
            <a:r>
              <a:rPr lang="ru-RU" sz="2800" i="1" dirty="0" smtClean="0"/>
              <a:t>Вновь </a:t>
            </a:r>
            <a:r>
              <a:rPr lang="ru-RU" sz="2800" i="1" dirty="0"/>
              <a:t>я посетил тот уголок земли где я провёл изгнанником два года незаметных.</a:t>
            </a:r>
            <a:endParaRPr lang="ru-RU" sz="2800" dirty="0"/>
          </a:p>
          <a:p>
            <a:endParaRPr lang="ru-RU" sz="2800" dirty="0" smtClean="0"/>
          </a:p>
          <a:p>
            <a:r>
              <a:rPr lang="ru-RU" sz="2800" dirty="0" smtClean="0"/>
              <a:t>Дополнительный </a:t>
            </a:r>
            <a:r>
              <a:rPr lang="ru-RU" sz="2800" dirty="0"/>
              <a:t>вопрос: назовите автора и название произведения</a:t>
            </a:r>
          </a:p>
        </p:txBody>
      </p:sp>
    </p:spTree>
    <p:extLst>
      <p:ext uri="{BB962C8B-B14F-4D97-AF65-F5344CB8AC3E}">
        <p14:creationId xmlns:p14="http://schemas.microsoft.com/office/powerpoint/2010/main" val="34039313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630621"/>
            <a:ext cx="8596668" cy="5662989"/>
          </a:xfrm>
        </p:spPr>
        <p:txBody>
          <a:bodyPr>
            <a:normAutofit lnSpcReduction="10000"/>
          </a:bodyPr>
          <a:lstStyle/>
          <a:p>
            <a:r>
              <a:rPr lang="ru-RU" sz="2800" dirty="0" smtClean="0"/>
              <a:t>Составить схемы к предложениям</a:t>
            </a:r>
          </a:p>
          <a:p>
            <a:r>
              <a:rPr lang="ru-RU" sz="2800" dirty="0" smtClean="0"/>
              <a:t>1</a:t>
            </a:r>
            <a:r>
              <a:rPr lang="ru-RU" sz="2800" dirty="0"/>
              <a:t>. Спой мне песню, как синица тихо за морем жила.</a:t>
            </a:r>
          </a:p>
          <a:p>
            <a:r>
              <a:rPr lang="ru-RU" sz="2800" dirty="0" smtClean="0"/>
              <a:t>2</a:t>
            </a:r>
            <a:r>
              <a:rPr lang="ru-RU" sz="2800" dirty="0"/>
              <a:t>. Вот опальный домик, где жил я с бедной </a:t>
            </a:r>
            <a:r>
              <a:rPr lang="ru-RU" sz="2800" dirty="0" err="1"/>
              <a:t>нянею</a:t>
            </a:r>
            <a:r>
              <a:rPr lang="ru-RU" sz="2800" dirty="0"/>
              <a:t> моей.</a:t>
            </a:r>
          </a:p>
          <a:p>
            <a:r>
              <a:rPr lang="ru-RU" sz="2800" dirty="0"/>
              <a:t>3. Пока свободою горим,</a:t>
            </a:r>
          </a:p>
          <a:p>
            <a:r>
              <a:rPr lang="ru-RU" sz="2800" dirty="0" smtClean="0"/>
              <a:t>4.   </a:t>
            </a:r>
            <a:r>
              <a:rPr lang="ru-RU" sz="2800" dirty="0"/>
              <a:t>Пока сердца для чести живы,</a:t>
            </a:r>
          </a:p>
          <a:p>
            <a:r>
              <a:rPr lang="ru-RU" sz="2800" dirty="0"/>
              <a:t> </a:t>
            </a:r>
            <a:r>
              <a:rPr lang="ru-RU" sz="2800" dirty="0" smtClean="0"/>
              <a:t>5.   </a:t>
            </a:r>
            <a:r>
              <a:rPr lang="ru-RU" sz="2800" dirty="0"/>
              <a:t>Мой друг, отчизне посвятим</a:t>
            </a:r>
          </a:p>
          <a:p>
            <a:r>
              <a:rPr lang="ru-RU" sz="2800" dirty="0"/>
              <a:t> </a:t>
            </a:r>
            <a:r>
              <a:rPr lang="ru-RU" sz="2800" dirty="0" smtClean="0"/>
              <a:t>6.   </a:t>
            </a:r>
            <a:r>
              <a:rPr lang="ru-RU" sz="2800" dirty="0"/>
              <a:t>Души прекрасные порывы!</a:t>
            </a:r>
          </a:p>
          <a:p>
            <a:pPr lvl="0"/>
            <a:r>
              <a:rPr lang="ru-RU" sz="2800" dirty="0" smtClean="0"/>
              <a:t> 7.Всего</a:t>
            </a:r>
            <a:r>
              <a:rPr lang="ru-RU" sz="2800" dirty="0"/>
              <a:t>, что знал ещё Евгений, пересказать мне недосуг.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200107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7559" y="378372"/>
            <a:ext cx="8706443" cy="6258911"/>
          </a:xfrm>
        </p:spPr>
        <p:txBody>
          <a:bodyPr>
            <a:normAutofit fontScale="77500" lnSpcReduction="20000"/>
          </a:bodyPr>
          <a:lstStyle/>
          <a:p>
            <a:r>
              <a:rPr lang="ru-RU" sz="3600" dirty="0"/>
              <a:t> Рефлексия: продолжите предложения (на слайде)</a:t>
            </a:r>
          </a:p>
          <a:p>
            <a:r>
              <a:rPr lang="ru-RU" sz="3600" dirty="0"/>
              <a:t> </a:t>
            </a:r>
          </a:p>
          <a:p>
            <a:r>
              <a:rPr lang="ru-RU" sz="3600" dirty="0"/>
              <a:t> 1. Сегодня я узнал…</a:t>
            </a:r>
          </a:p>
          <a:p>
            <a:r>
              <a:rPr lang="ru-RU" sz="3600" dirty="0"/>
              <a:t>2. Было интересно…</a:t>
            </a:r>
          </a:p>
          <a:p>
            <a:r>
              <a:rPr lang="ru-RU" sz="3600" dirty="0"/>
              <a:t>3. Было трудно…</a:t>
            </a:r>
          </a:p>
          <a:p>
            <a:r>
              <a:rPr lang="ru-RU" sz="3600" dirty="0"/>
              <a:t>4. Я теперь могу…</a:t>
            </a:r>
          </a:p>
          <a:p>
            <a:r>
              <a:rPr lang="ru-RU" sz="3600" dirty="0"/>
              <a:t>5 Я научился…</a:t>
            </a:r>
          </a:p>
          <a:p>
            <a:r>
              <a:rPr lang="ru-RU" sz="3600" dirty="0"/>
              <a:t>6. У меня получилось…	</a:t>
            </a:r>
          </a:p>
          <a:p>
            <a:r>
              <a:rPr lang="ru-RU" sz="3600" dirty="0"/>
              <a:t>7. Мне захотелось…</a:t>
            </a:r>
          </a:p>
          <a:p>
            <a:r>
              <a:rPr lang="ru-RU" sz="3600" dirty="0"/>
              <a:t>8. Я попробую…</a:t>
            </a:r>
          </a:p>
          <a:p>
            <a:r>
              <a:rPr lang="ru-RU" sz="3600" dirty="0"/>
              <a:t>9. Я смог…</a:t>
            </a:r>
          </a:p>
          <a:p>
            <a:r>
              <a:rPr lang="ru-RU" sz="3600" dirty="0"/>
              <a:t>10.Урок дал мне для жизни…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9796437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</TotalTime>
  <Words>488</Words>
  <Application>Microsoft Office PowerPoint</Application>
  <PresentationFormat>Широкоэкранный</PresentationFormat>
  <Paragraphs>72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Times New Roman</vt:lpstr>
      <vt:lpstr>Trebuchet MS</vt:lpstr>
      <vt:lpstr>Wingdings 3</vt:lpstr>
      <vt:lpstr>Грань</vt:lpstr>
      <vt:lpstr>Чтобы воспользоваться всеми сокровищами русского языка, нужно хорошо знать его, уметь владеть им.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15</cp:revision>
  <dcterms:created xsi:type="dcterms:W3CDTF">2016-09-26T16:29:15Z</dcterms:created>
  <dcterms:modified xsi:type="dcterms:W3CDTF">2016-09-26T17:23:18Z</dcterms:modified>
</cp:coreProperties>
</file>